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Inter Bold" panose="020B0604020202020204" charset="0"/>
      <p:regular r:id="rId16"/>
    </p:embeddedFont>
    <p:embeddedFont>
      <p:font typeface="Montserrat Semi-Bold" panose="020B0604020202020204" charset="0"/>
      <p:regular r:id="rId17"/>
    </p:embeddedFont>
    <p:embeddedFont>
      <p:font typeface="Open Sans Bold" panose="020B0604020202020204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  <p:embeddedFont>
      <p:font typeface="Poppins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5DC00-1903-4A08-A34C-4EE32BF8623A}" type="datetimeFigureOut">
              <a:rPr lang="pt-BR" smtClean="0"/>
              <a:t>01/11/2025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20C4A-0836-461D-907C-24BE103C44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99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20C4A-0836-461D-907C-24BE103C446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823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20C4A-0836-461D-907C-24BE103C446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58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0" y="0"/>
            <a:ext cx="16979060" cy="11708817"/>
            <a:chOff x="0" y="0"/>
            <a:chExt cx="4471851" cy="30838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1851" cy="3083804"/>
            </a:xfrm>
            <a:custGeom>
              <a:avLst/>
              <a:gdLst/>
              <a:ahLst/>
              <a:cxnLst/>
              <a:rect l="l" t="t" r="r" b="b"/>
              <a:pathLst>
                <a:path w="4471851" h="3083804">
                  <a:moveTo>
                    <a:pt x="0" y="0"/>
                  </a:moveTo>
                  <a:lnTo>
                    <a:pt x="4471851" y="0"/>
                  </a:lnTo>
                  <a:lnTo>
                    <a:pt x="4471851" y="3083804"/>
                  </a:lnTo>
                  <a:lnTo>
                    <a:pt x="0" y="3083804"/>
                  </a:lnTo>
                  <a:close/>
                </a:path>
              </a:pathLst>
            </a:custGeom>
            <a:gradFill rotWithShape="1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71851" cy="312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4289" y="2426692"/>
            <a:ext cx="5141069" cy="514106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42"/>
                </a:lnSpc>
              </a:pPr>
              <a:endParaRPr/>
            </a:p>
            <a:p>
              <a:pPr algn="l">
                <a:lnSpc>
                  <a:spcPts val="3742"/>
                </a:lnSpc>
              </a:pPr>
              <a:endParaRPr/>
            </a:p>
            <a:p>
              <a:pPr algn="l">
                <a:lnSpc>
                  <a:spcPts val="3742"/>
                </a:lnSpc>
              </a:pPr>
              <a:endParaRPr/>
            </a:p>
            <a:p>
              <a:pPr algn="l">
                <a:lnSpc>
                  <a:spcPts val="3742"/>
                </a:lnSpc>
              </a:pPr>
              <a:endParaRPr/>
            </a:p>
            <a:p>
              <a:pPr algn="ctr">
                <a:lnSpc>
                  <a:spcPts val="3742"/>
                </a:lnSpc>
              </a:pPr>
              <a:endParaRPr/>
            </a:p>
            <a:p>
              <a:pPr marL="0" lvl="0" indent="0" algn="ctr">
                <a:lnSpc>
                  <a:spcPts val="3742"/>
                </a:lnSpc>
                <a:spcBef>
                  <a:spcPct val="0"/>
                </a:spcBef>
              </a:pPr>
              <a:r>
                <a:rPr lang="en-US" sz="2673" b="1" u="none" strike="noStrike">
                  <a:solidFill>
                    <a:srgbClr val="FFFFFF">
                      <a:alpha val="4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DIOGO COSTA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33569" y="4486270"/>
            <a:ext cx="4911153" cy="4772030"/>
            <a:chOff x="0" y="0"/>
            <a:chExt cx="1116819" cy="1085181"/>
          </a:xfrm>
        </p:grpSpPr>
        <p:sp>
          <p:nvSpPr>
            <p:cNvPr id="10" name="Freeform 10" descr="Diogo Costa e Martina Froemming "/>
            <p:cNvSpPr/>
            <p:nvPr/>
          </p:nvSpPr>
          <p:spPr>
            <a:xfrm>
              <a:off x="0" y="0"/>
              <a:ext cx="1116819" cy="1085181"/>
            </a:xfrm>
            <a:custGeom>
              <a:avLst/>
              <a:gdLst/>
              <a:ahLst/>
              <a:cxnLst/>
              <a:rect l="l" t="t" r="r" b="b"/>
              <a:pathLst>
                <a:path w="1116819" h="1085181">
                  <a:moveTo>
                    <a:pt x="558409" y="0"/>
                  </a:moveTo>
                  <a:cubicBezTo>
                    <a:pt x="250008" y="0"/>
                    <a:pt x="0" y="242926"/>
                    <a:pt x="0" y="542591"/>
                  </a:cubicBezTo>
                  <a:cubicBezTo>
                    <a:pt x="0" y="842255"/>
                    <a:pt x="250008" y="1085181"/>
                    <a:pt x="558409" y="1085181"/>
                  </a:cubicBezTo>
                  <a:cubicBezTo>
                    <a:pt x="866810" y="1085181"/>
                    <a:pt x="1116819" y="842255"/>
                    <a:pt x="1116819" y="542591"/>
                  </a:cubicBezTo>
                  <a:cubicBezTo>
                    <a:pt x="1116819" y="242926"/>
                    <a:pt x="866810" y="0"/>
                    <a:pt x="558409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4702" y="44586"/>
              <a:ext cx="907415" cy="938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42"/>
                </a:lnSpc>
              </a:pPr>
              <a:endParaRPr/>
            </a:p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3742"/>
                </a:lnSpc>
                <a:spcBef>
                  <a:spcPct val="0"/>
                </a:spcBef>
              </a:pPr>
              <a:r>
                <a:rPr lang="en-US" sz="2673" b="1" u="none" strike="noStrike">
                  <a:solidFill>
                    <a:srgbClr val="FFFFFF">
                      <a:alpha val="49804"/>
                    </a:srgbClr>
                  </a:solidFill>
                  <a:latin typeface="Inter Bold"/>
                  <a:ea typeface="Inter Bold"/>
                  <a:cs typeface="Inter Bold"/>
                  <a:sym typeface="Inter Bold"/>
                </a:rPr>
                <a:t>MARTINA FROEMMING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38565" y="7214516"/>
            <a:ext cx="353245" cy="3532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655358" y="5172010"/>
            <a:ext cx="2540364" cy="2540364"/>
          </a:xfrm>
          <a:custGeom>
            <a:avLst/>
            <a:gdLst/>
            <a:ahLst/>
            <a:cxnLst/>
            <a:rect l="l" t="t" r="r" b="b"/>
            <a:pathLst>
              <a:path w="2540364" h="2540364">
                <a:moveTo>
                  <a:pt x="0" y="0"/>
                </a:moveTo>
                <a:lnTo>
                  <a:pt x="2540364" y="0"/>
                </a:lnTo>
                <a:lnTo>
                  <a:pt x="2540364" y="2540365"/>
                </a:lnTo>
                <a:lnTo>
                  <a:pt x="0" y="2540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53010" y="3154457"/>
            <a:ext cx="2663627" cy="2663627"/>
          </a:xfrm>
          <a:custGeom>
            <a:avLst/>
            <a:gdLst/>
            <a:ahLst/>
            <a:cxnLst/>
            <a:rect l="l" t="t" r="r" b="b"/>
            <a:pathLst>
              <a:path w="2663627" h="2663627">
                <a:moveTo>
                  <a:pt x="0" y="0"/>
                </a:moveTo>
                <a:lnTo>
                  <a:pt x="2663627" y="0"/>
                </a:lnTo>
                <a:lnTo>
                  <a:pt x="2663627" y="2663627"/>
                </a:lnTo>
                <a:lnTo>
                  <a:pt x="0" y="2663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205322" y="573183"/>
            <a:ext cx="16906055" cy="284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13"/>
              </a:lnSpc>
            </a:pPr>
            <a:r>
              <a:rPr lang="en-US" sz="8152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PROJETO FINAL - CURSO I2A2</a:t>
            </a:r>
          </a:p>
          <a:p>
            <a:pPr algn="l">
              <a:lnSpc>
                <a:spcPts val="11413"/>
              </a:lnSpc>
            </a:pPr>
            <a:endParaRPr lang="en-US" sz="8152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94369" y="2808568"/>
            <a:ext cx="7889757" cy="430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4016" b="1" dirty="0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CRIAÇÃO DE AGENTE AUTÔNOMO PARA OTIMIZAÇÃO DE PROCESSOS ENVOLVENDO ANÁLISE DE DOCUMENTOS FISCAIS </a:t>
            </a:r>
          </a:p>
          <a:p>
            <a:pPr algn="l">
              <a:lnSpc>
                <a:spcPts val="6387"/>
              </a:lnSpc>
            </a:pPr>
            <a:endParaRPr lang="en-US" sz="4016" b="1" dirty="0">
              <a:solidFill>
                <a:srgbClr val="CBE5FA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44213" y="7125622"/>
            <a:ext cx="6339913" cy="1180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339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Grupo: </a:t>
            </a:r>
            <a:r>
              <a:rPr lang="en-US" sz="3390" b="1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AgenteFin</a:t>
            </a:r>
            <a:endParaRPr lang="en-US" sz="33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746"/>
              </a:lnSpc>
            </a:pPr>
            <a:endParaRPr lang="en-US" sz="339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6CC816A4-7EF6-CF81-F9F5-4D2FEDA2DB6A}"/>
              </a:ext>
            </a:extLst>
          </p:cNvPr>
          <p:cNvSpPr/>
          <p:nvPr/>
        </p:nvSpPr>
        <p:spPr>
          <a:xfrm>
            <a:off x="603874" y="8175032"/>
            <a:ext cx="3461734" cy="1565999"/>
          </a:xfrm>
          <a:custGeom>
            <a:avLst/>
            <a:gdLst/>
            <a:ahLst/>
            <a:cxnLst/>
            <a:rect l="l" t="t" r="r" b="b"/>
            <a:pathLst>
              <a:path w="5187828" h="2283222">
                <a:moveTo>
                  <a:pt x="0" y="0"/>
                </a:moveTo>
                <a:lnTo>
                  <a:pt x="5187827" y="0"/>
                </a:lnTo>
                <a:lnTo>
                  <a:pt x="5187827" y="2283223"/>
                </a:lnTo>
                <a:lnTo>
                  <a:pt x="0" y="2283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00689" y="2615526"/>
            <a:ext cx="5093314" cy="5093314"/>
          </a:xfrm>
          <a:custGeom>
            <a:avLst/>
            <a:gdLst/>
            <a:ahLst/>
            <a:cxnLst/>
            <a:rect l="l" t="t" r="r" b="b"/>
            <a:pathLst>
              <a:path w="5093314" h="5093314">
                <a:moveTo>
                  <a:pt x="0" y="0"/>
                </a:moveTo>
                <a:lnTo>
                  <a:pt x="5093314" y="0"/>
                </a:lnTo>
                <a:lnTo>
                  <a:pt x="5093314" y="5093314"/>
                </a:lnTo>
                <a:lnTo>
                  <a:pt x="0" y="5093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933965" y="2366963"/>
            <a:ext cx="8676827" cy="659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Nossa solução multi-agente revoluciona a gestão fiscal, permitindo que empresas e escritórios de contabilidade validem notas fiscais de forma ágil, precisa e segura. Com a IA, é possível reduzir drasticamente o tempo gasto em processos manuais, evitar multas e garantir a conformidade fiscal. Embarcamos você nessa jornada rumo a um futuro de gestão fiscal automatizada e livre de preocupações.</a:t>
            </a:r>
          </a:p>
          <a:p>
            <a:pPr algn="ctr">
              <a:lnSpc>
                <a:spcPts val="4366"/>
              </a:lnSpc>
              <a:spcBef>
                <a:spcPct val="0"/>
              </a:spcBef>
            </a:pPr>
            <a:endParaRPr lang="en-US" sz="311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66"/>
              </a:lnSpc>
              <a:spcBef>
                <a:spcPct val="0"/>
              </a:spcBef>
            </a:pPr>
            <a:endParaRPr lang="en-US" sz="311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72379" y="912493"/>
            <a:ext cx="743351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FEFEFE"/>
                </a:solidFill>
                <a:latin typeface="Inter Bold"/>
                <a:ea typeface="Inter Bold"/>
                <a:cs typeface="Inter Bold"/>
                <a:sym typeface="Inter Bold"/>
              </a:rPr>
              <a:t>CONCLUSÃO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-196558"/>
            <a:ext cx="17566674" cy="10680117"/>
            <a:chOff x="0" y="0"/>
            <a:chExt cx="4626614" cy="28128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6614" cy="2812870"/>
            </a:xfrm>
            <a:custGeom>
              <a:avLst/>
              <a:gdLst/>
              <a:ahLst/>
              <a:cxnLst/>
              <a:rect l="l" t="t" r="r" b="b"/>
              <a:pathLst>
                <a:path w="4626614" h="2812870">
                  <a:moveTo>
                    <a:pt x="0" y="0"/>
                  </a:moveTo>
                  <a:lnTo>
                    <a:pt x="4626614" y="0"/>
                  </a:lnTo>
                  <a:lnTo>
                    <a:pt x="4626614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1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6614" cy="2850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9881" y="3007153"/>
            <a:ext cx="4691794" cy="46917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88395" y="3045253"/>
            <a:ext cx="2674155" cy="2674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09208" y="6182504"/>
            <a:ext cx="1478343" cy="14783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0928" y="5551425"/>
            <a:ext cx="353245" cy="35324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69456" y="580673"/>
            <a:ext cx="11818095" cy="230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70"/>
              </a:lnSpc>
            </a:pPr>
            <a:r>
              <a:rPr lang="en-US" sz="134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CONTATOS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69456" y="3807770"/>
            <a:ext cx="8775145" cy="236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67"/>
              </a:lnSpc>
              <a:spcBef>
                <a:spcPct val="0"/>
              </a:spcBef>
            </a:pPr>
            <a:r>
              <a:rPr lang="en-US" sz="44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costadiogo30@gmail.com </a:t>
            </a:r>
          </a:p>
          <a:p>
            <a:pPr algn="l">
              <a:lnSpc>
                <a:spcPts val="6267"/>
              </a:lnSpc>
              <a:spcBef>
                <a:spcPct val="0"/>
              </a:spcBef>
            </a:pPr>
            <a:endParaRPr lang="en-US" sz="4476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267"/>
              </a:lnSpc>
              <a:spcBef>
                <a:spcPct val="0"/>
              </a:spcBef>
            </a:pPr>
            <a:r>
              <a:rPr lang="en-US" sz="4476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martina.froemming@gmail.com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90002" y="4143032"/>
            <a:ext cx="353245" cy="35324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">
            <a:extLst>
              <a:ext uri="{FF2B5EF4-FFF2-40B4-BE49-F238E27FC236}">
                <a16:creationId xmlns:a16="http://schemas.microsoft.com/office/drawing/2014/main" id="{7F4C92CE-08D7-A33B-949B-098FFA63D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F2DBDE1C-4AEE-1627-2937-300FEA83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24" t="6568" r="10295" b="9039"/>
          <a:stretch>
            <a:fillRect/>
          </a:stretch>
        </p:blipFill>
        <p:spPr>
          <a:xfrm>
            <a:off x="13845207" y="3937234"/>
            <a:ext cx="2491476" cy="2361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1106" y="-2277588"/>
            <a:ext cx="5982858" cy="9747621"/>
            <a:chOff x="0" y="0"/>
            <a:chExt cx="1575732" cy="2567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732" cy="2567275"/>
            </a:xfrm>
            <a:custGeom>
              <a:avLst/>
              <a:gdLst/>
              <a:ahLst/>
              <a:cxnLst/>
              <a:rect l="l" t="t" r="r" b="b"/>
              <a:pathLst>
                <a:path w="1575732" h="2567275">
                  <a:moveTo>
                    <a:pt x="65995" y="0"/>
                  </a:moveTo>
                  <a:lnTo>
                    <a:pt x="1509737" y="0"/>
                  </a:lnTo>
                  <a:cubicBezTo>
                    <a:pt x="1527240" y="0"/>
                    <a:pt x="1544026" y="6953"/>
                    <a:pt x="1556403" y="19329"/>
                  </a:cubicBezTo>
                  <a:cubicBezTo>
                    <a:pt x="1568779" y="31706"/>
                    <a:pt x="1575732" y="48492"/>
                    <a:pt x="1575732" y="65995"/>
                  </a:cubicBezTo>
                  <a:lnTo>
                    <a:pt x="1575732" y="2501280"/>
                  </a:lnTo>
                  <a:cubicBezTo>
                    <a:pt x="1575732" y="2537728"/>
                    <a:pt x="1546185" y="2567275"/>
                    <a:pt x="1509737" y="2567275"/>
                  </a:cubicBezTo>
                  <a:lnTo>
                    <a:pt x="65995" y="2567275"/>
                  </a:lnTo>
                  <a:cubicBezTo>
                    <a:pt x="29547" y="2567275"/>
                    <a:pt x="0" y="2537728"/>
                    <a:pt x="0" y="2501280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75732" cy="260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06007" y="7084991"/>
            <a:ext cx="1975552" cy="1934733"/>
            <a:chOff x="0" y="0"/>
            <a:chExt cx="520310" cy="509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310" cy="509559"/>
            </a:xfrm>
            <a:custGeom>
              <a:avLst/>
              <a:gdLst/>
              <a:ahLst/>
              <a:cxnLst/>
              <a:rect l="l" t="t" r="r" b="b"/>
              <a:pathLst>
                <a:path w="520310" h="509559">
                  <a:moveTo>
                    <a:pt x="105809" y="0"/>
                  </a:moveTo>
                  <a:lnTo>
                    <a:pt x="414501" y="0"/>
                  </a:lnTo>
                  <a:cubicBezTo>
                    <a:pt x="442563" y="0"/>
                    <a:pt x="469476" y="11148"/>
                    <a:pt x="489319" y="30991"/>
                  </a:cubicBezTo>
                  <a:cubicBezTo>
                    <a:pt x="509162" y="50834"/>
                    <a:pt x="520310" y="77747"/>
                    <a:pt x="520310" y="105809"/>
                  </a:cubicBezTo>
                  <a:lnTo>
                    <a:pt x="520310" y="403750"/>
                  </a:lnTo>
                  <a:cubicBezTo>
                    <a:pt x="520310" y="462187"/>
                    <a:pt x="472938" y="509559"/>
                    <a:pt x="414501" y="509559"/>
                  </a:cubicBezTo>
                  <a:lnTo>
                    <a:pt x="105809" y="509559"/>
                  </a:lnTo>
                  <a:cubicBezTo>
                    <a:pt x="77747" y="509559"/>
                    <a:pt x="50834" y="498412"/>
                    <a:pt x="30991" y="478569"/>
                  </a:cubicBezTo>
                  <a:cubicBezTo>
                    <a:pt x="11148" y="458725"/>
                    <a:pt x="0" y="431812"/>
                    <a:pt x="0" y="403750"/>
                  </a:cubicBezTo>
                  <a:lnTo>
                    <a:pt x="0" y="105809"/>
                  </a:lnTo>
                  <a:cubicBezTo>
                    <a:pt x="0" y="77747"/>
                    <a:pt x="11148" y="50834"/>
                    <a:pt x="30991" y="30991"/>
                  </a:cubicBezTo>
                  <a:cubicBezTo>
                    <a:pt x="50834" y="11148"/>
                    <a:pt x="77747" y="0"/>
                    <a:pt x="105809" y="0"/>
                  </a:cubicBezTo>
                  <a:close/>
                </a:path>
              </a:pathLst>
            </a:custGeom>
            <a:solidFill>
              <a:srgbClr val="3C586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0310" cy="547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2030362"/>
            <a:ext cx="2092393" cy="6226275"/>
            <a:chOff x="0" y="0"/>
            <a:chExt cx="551083" cy="1639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083" cy="1639842"/>
            </a:xfrm>
            <a:custGeom>
              <a:avLst/>
              <a:gdLst/>
              <a:ahLst/>
              <a:cxnLst/>
              <a:rect l="l" t="t" r="r" b="b"/>
              <a:pathLst>
                <a:path w="551083" h="1639842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451140"/>
                  </a:lnTo>
                  <a:cubicBezTo>
                    <a:pt x="551083" y="1555357"/>
                    <a:pt x="466598" y="1639842"/>
                    <a:pt x="362381" y="1639842"/>
                  </a:cubicBezTo>
                  <a:lnTo>
                    <a:pt x="188702" y="1639842"/>
                  </a:lnTo>
                  <a:cubicBezTo>
                    <a:pt x="84485" y="1639842"/>
                    <a:pt x="0" y="1555357"/>
                    <a:pt x="0" y="1451140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1083" cy="167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60323" y="634701"/>
            <a:ext cx="5160186" cy="6098401"/>
          </a:xfrm>
          <a:custGeom>
            <a:avLst/>
            <a:gdLst/>
            <a:ahLst/>
            <a:cxnLst/>
            <a:rect l="l" t="t" r="r" b="b"/>
            <a:pathLst>
              <a:path w="5160186" h="6098401">
                <a:moveTo>
                  <a:pt x="0" y="0"/>
                </a:moveTo>
                <a:lnTo>
                  <a:pt x="5160186" y="0"/>
                </a:lnTo>
                <a:lnTo>
                  <a:pt x="5160186" y="6098402"/>
                </a:lnTo>
                <a:lnTo>
                  <a:pt x="0" y="6098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8598957" y="3908796"/>
            <a:ext cx="8023620" cy="431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  <a:spcBef>
                <a:spcPct val="0"/>
              </a:spcBef>
            </a:pPr>
            <a:r>
              <a:rPr lang="en-US" sz="30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Este projeto visa desenvolver um sistema multi-agente autônomo para automação da validação de documentos fiscais eletrônicos (NF-e) antes de sua emissão final. O objetivo é eliminar erros que podem gerar multas custosas para as empresas, melhorando a eficiência e a conformidade fiscal.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26266" y="546226"/>
            <a:ext cx="10843626" cy="286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7"/>
              </a:lnSpc>
            </a:pPr>
            <a:r>
              <a:rPr lang="en-US" sz="54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Agente Inteligente de Validação de NF-e: Evitando Multas Fiscais com IA</a:t>
            </a:r>
          </a:p>
        </p:txBody>
      </p:sp>
      <p:sp>
        <p:nvSpPr>
          <p:cNvPr id="14" name="Freeform 14"/>
          <p:cNvSpPr/>
          <p:nvPr/>
        </p:nvSpPr>
        <p:spPr>
          <a:xfrm>
            <a:off x="646910" y="7753429"/>
            <a:ext cx="5187828" cy="2283222"/>
          </a:xfrm>
          <a:custGeom>
            <a:avLst/>
            <a:gdLst/>
            <a:ahLst/>
            <a:cxnLst/>
            <a:rect l="l" t="t" r="r" b="b"/>
            <a:pathLst>
              <a:path w="5187828" h="2283222">
                <a:moveTo>
                  <a:pt x="0" y="0"/>
                </a:moveTo>
                <a:lnTo>
                  <a:pt x="5187827" y="0"/>
                </a:lnTo>
                <a:lnTo>
                  <a:pt x="5187827" y="2283223"/>
                </a:lnTo>
                <a:lnTo>
                  <a:pt x="0" y="2283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6552281" y="7544134"/>
            <a:ext cx="1083005" cy="1425007"/>
          </a:xfrm>
          <a:custGeom>
            <a:avLst/>
            <a:gdLst/>
            <a:ahLst/>
            <a:cxnLst/>
            <a:rect l="l" t="t" r="r" b="b"/>
            <a:pathLst>
              <a:path w="1083005" h="1425007">
                <a:moveTo>
                  <a:pt x="0" y="0"/>
                </a:moveTo>
                <a:lnTo>
                  <a:pt x="1083005" y="0"/>
                </a:lnTo>
                <a:lnTo>
                  <a:pt x="1083005" y="1425007"/>
                </a:lnTo>
                <a:lnTo>
                  <a:pt x="0" y="1425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1671" y="-674991"/>
            <a:ext cx="2622271" cy="4817892"/>
            <a:chOff x="0" y="0"/>
            <a:chExt cx="690639" cy="1268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639" cy="1268910"/>
            </a:xfrm>
            <a:custGeom>
              <a:avLst/>
              <a:gdLst/>
              <a:ahLst/>
              <a:cxnLst/>
              <a:rect l="l" t="t" r="r" b="b"/>
              <a:pathLst>
                <a:path w="690639" h="1268910">
                  <a:moveTo>
                    <a:pt x="150571" y="0"/>
                  </a:moveTo>
                  <a:lnTo>
                    <a:pt x="540068" y="0"/>
                  </a:lnTo>
                  <a:cubicBezTo>
                    <a:pt x="623226" y="0"/>
                    <a:pt x="690639" y="67413"/>
                    <a:pt x="690639" y="150571"/>
                  </a:cubicBezTo>
                  <a:lnTo>
                    <a:pt x="690639" y="1118339"/>
                  </a:lnTo>
                  <a:cubicBezTo>
                    <a:pt x="690639" y="1158273"/>
                    <a:pt x="674776" y="1196571"/>
                    <a:pt x="646538" y="1224809"/>
                  </a:cubicBezTo>
                  <a:cubicBezTo>
                    <a:pt x="618301" y="1253046"/>
                    <a:pt x="580002" y="1268910"/>
                    <a:pt x="540068" y="1268910"/>
                  </a:cubicBezTo>
                  <a:lnTo>
                    <a:pt x="150571" y="1268910"/>
                  </a:lnTo>
                  <a:cubicBezTo>
                    <a:pt x="110637" y="1268910"/>
                    <a:pt x="72339" y="1253046"/>
                    <a:pt x="44101" y="1224809"/>
                  </a:cubicBezTo>
                  <a:cubicBezTo>
                    <a:pt x="15864" y="1196571"/>
                    <a:pt x="0" y="1158273"/>
                    <a:pt x="0" y="1118339"/>
                  </a:cubicBezTo>
                  <a:lnTo>
                    <a:pt x="0" y="150571"/>
                  </a:lnTo>
                  <a:cubicBezTo>
                    <a:pt x="0" y="110637"/>
                    <a:pt x="15864" y="72339"/>
                    <a:pt x="44101" y="44101"/>
                  </a:cubicBezTo>
                  <a:cubicBezTo>
                    <a:pt x="72339" y="15864"/>
                    <a:pt x="110637" y="0"/>
                    <a:pt x="150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0639" cy="1307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03506" y="3382827"/>
            <a:ext cx="6518064" cy="9747621"/>
            <a:chOff x="0" y="0"/>
            <a:chExt cx="1716692" cy="2567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6692" cy="2567275"/>
            </a:xfrm>
            <a:custGeom>
              <a:avLst/>
              <a:gdLst/>
              <a:ahLst/>
              <a:cxnLst/>
              <a:rect l="l" t="t" r="r" b="b"/>
              <a:pathLst>
                <a:path w="1716692" h="2567275">
                  <a:moveTo>
                    <a:pt x="60576" y="0"/>
                  </a:moveTo>
                  <a:lnTo>
                    <a:pt x="1656116" y="0"/>
                  </a:lnTo>
                  <a:cubicBezTo>
                    <a:pt x="1689571" y="0"/>
                    <a:pt x="1716692" y="27121"/>
                    <a:pt x="1716692" y="60576"/>
                  </a:cubicBezTo>
                  <a:lnTo>
                    <a:pt x="1716692" y="2506699"/>
                  </a:lnTo>
                  <a:cubicBezTo>
                    <a:pt x="1716692" y="2540154"/>
                    <a:pt x="1689571" y="2567275"/>
                    <a:pt x="1656116" y="2567275"/>
                  </a:cubicBezTo>
                  <a:lnTo>
                    <a:pt x="60576" y="2567275"/>
                  </a:lnTo>
                  <a:cubicBezTo>
                    <a:pt x="27121" y="2567275"/>
                    <a:pt x="0" y="2540154"/>
                    <a:pt x="0" y="2506699"/>
                  </a:cubicBezTo>
                  <a:lnTo>
                    <a:pt x="0" y="60576"/>
                  </a:lnTo>
                  <a:cubicBezTo>
                    <a:pt x="0" y="27121"/>
                    <a:pt x="27121" y="0"/>
                    <a:pt x="605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16692" cy="260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65098" y="3943495"/>
            <a:ext cx="4542608" cy="2710190"/>
          </a:xfrm>
          <a:custGeom>
            <a:avLst/>
            <a:gdLst/>
            <a:ahLst/>
            <a:cxnLst/>
            <a:rect l="l" t="t" r="r" b="b"/>
            <a:pathLst>
              <a:path w="4542608" h="2710190">
                <a:moveTo>
                  <a:pt x="0" y="0"/>
                </a:moveTo>
                <a:lnTo>
                  <a:pt x="4542608" y="0"/>
                </a:lnTo>
                <a:lnTo>
                  <a:pt x="4542608" y="2710191"/>
                </a:lnTo>
                <a:lnTo>
                  <a:pt x="0" y="2710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5" t="-6503" b="-650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6221671" y="339165"/>
            <a:ext cx="2232402" cy="3350697"/>
          </a:xfrm>
          <a:custGeom>
            <a:avLst/>
            <a:gdLst/>
            <a:ahLst/>
            <a:cxnLst/>
            <a:rect l="l" t="t" r="r" b="b"/>
            <a:pathLst>
              <a:path w="2232402" h="3350697">
                <a:moveTo>
                  <a:pt x="0" y="0"/>
                </a:moveTo>
                <a:lnTo>
                  <a:pt x="2232402" y="0"/>
                </a:lnTo>
                <a:lnTo>
                  <a:pt x="2232402" y="3350698"/>
                </a:lnTo>
                <a:lnTo>
                  <a:pt x="0" y="335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865098" y="6947061"/>
            <a:ext cx="4542608" cy="3115229"/>
          </a:xfrm>
          <a:custGeom>
            <a:avLst/>
            <a:gdLst/>
            <a:ahLst/>
            <a:cxnLst/>
            <a:rect l="l" t="t" r="r" b="b"/>
            <a:pathLst>
              <a:path w="4542608" h="3115229">
                <a:moveTo>
                  <a:pt x="0" y="0"/>
                </a:moveTo>
                <a:lnTo>
                  <a:pt x="4542608" y="0"/>
                </a:lnTo>
                <a:lnTo>
                  <a:pt x="4542608" y="3115229"/>
                </a:lnTo>
                <a:lnTo>
                  <a:pt x="0" y="311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974" r="-7291" b="-1647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9257674" y="4818226"/>
            <a:ext cx="1267809" cy="1293165"/>
          </a:xfrm>
          <a:custGeom>
            <a:avLst/>
            <a:gdLst/>
            <a:ahLst/>
            <a:cxnLst/>
            <a:rect l="l" t="t" r="r" b="b"/>
            <a:pathLst>
              <a:path w="1267809" h="1293165">
                <a:moveTo>
                  <a:pt x="0" y="0"/>
                </a:moveTo>
                <a:lnTo>
                  <a:pt x="1267809" y="0"/>
                </a:lnTo>
                <a:lnTo>
                  <a:pt x="1267809" y="1293165"/>
                </a:lnTo>
                <a:lnTo>
                  <a:pt x="0" y="1293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9269461" y="7616067"/>
            <a:ext cx="1256022" cy="1281142"/>
          </a:xfrm>
          <a:custGeom>
            <a:avLst/>
            <a:gdLst/>
            <a:ahLst/>
            <a:cxnLst/>
            <a:rect l="l" t="t" r="r" b="b"/>
            <a:pathLst>
              <a:path w="1256022" h="1281142">
                <a:moveTo>
                  <a:pt x="0" y="0"/>
                </a:moveTo>
                <a:lnTo>
                  <a:pt x="1256022" y="0"/>
                </a:lnTo>
                <a:lnTo>
                  <a:pt x="1256022" y="1281142"/>
                </a:lnTo>
                <a:lnTo>
                  <a:pt x="0" y="1281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820586" y="887146"/>
            <a:ext cx="14480599" cy="1439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1"/>
              </a:lnSpc>
            </a:pPr>
            <a:r>
              <a:rPr lang="en-US" sz="5531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COMO FUNCIONA A EMISSÃO DE NOTAS FISCAIS ATUALMENTE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96684" y="5231915"/>
            <a:ext cx="6238887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Ambiente de Homologação (Testes)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26374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96684" y="8017734"/>
            <a:ext cx="518917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Ambiente de Produção (Real)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26374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6281" y="377269"/>
            <a:ext cx="3051719" cy="5253514"/>
            <a:chOff x="0" y="0"/>
            <a:chExt cx="803745" cy="1383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3745" cy="1383642"/>
            </a:xfrm>
            <a:custGeom>
              <a:avLst/>
              <a:gdLst/>
              <a:ahLst/>
              <a:cxnLst/>
              <a:rect l="l" t="t" r="r" b="b"/>
              <a:pathLst>
                <a:path w="803745" h="1383642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254259"/>
                  </a:lnTo>
                  <a:cubicBezTo>
                    <a:pt x="803745" y="1325715"/>
                    <a:pt x="745819" y="1383642"/>
                    <a:pt x="674363" y="1383642"/>
                  </a:cubicBezTo>
                  <a:lnTo>
                    <a:pt x="129382" y="1383642"/>
                  </a:lnTo>
                  <a:cubicBezTo>
                    <a:pt x="57926" y="1383642"/>
                    <a:pt x="0" y="1325715"/>
                    <a:pt x="0" y="125425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03745" cy="142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20694" y="5995742"/>
            <a:ext cx="4995278" cy="3262558"/>
            <a:chOff x="0" y="0"/>
            <a:chExt cx="1315629" cy="8592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629" cy="859274"/>
            </a:xfrm>
            <a:custGeom>
              <a:avLst/>
              <a:gdLst/>
              <a:ahLst/>
              <a:cxnLst/>
              <a:rect l="l" t="t" r="r" b="b"/>
              <a:pathLst>
                <a:path w="1315629" h="859274">
                  <a:moveTo>
                    <a:pt x="46495" y="0"/>
                  </a:moveTo>
                  <a:lnTo>
                    <a:pt x="1269133" y="0"/>
                  </a:lnTo>
                  <a:cubicBezTo>
                    <a:pt x="1281465" y="0"/>
                    <a:pt x="1293291" y="4899"/>
                    <a:pt x="1302010" y="13618"/>
                  </a:cubicBezTo>
                  <a:cubicBezTo>
                    <a:pt x="1310730" y="22338"/>
                    <a:pt x="1315629" y="34164"/>
                    <a:pt x="1315629" y="46495"/>
                  </a:cubicBezTo>
                  <a:lnTo>
                    <a:pt x="1315629" y="812779"/>
                  </a:lnTo>
                  <a:cubicBezTo>
                    <a:pt x="1315629" y="838458"/>
                    <a:pt x="1294812" y="859274"/>
                    <a:pt x="1269133" y="859274"/>
                  </a:cubicBezTo>
                  <a:lnTo>
                    <a:pt x="46495" y="859274"/>
                  </a:lnTo>
                  <a:cubicBezTo>
                    <a:pt x="20817" y="859274"/>
                    <a:pt x="0" y="838458"/>
                    <a:pt x="0" y="812779"/>
                  </a:cubicBezTo>
                  <a:lnTo>
                    <a:pt x="0" y="46495"/>
                  </a:lnTo>
                  <a:cubicBezTo>
                    <a:pt x="0" y="20817"/>
                    <a:pt x="20817" y="0"/>
                    <a:pt x="46495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629" cy="89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788751" y="7337993"/>
            <a:ext cx="3051719" cy="3363461"/>
            <a:chOff x="0" y="0"/>
            <a:chExt cx="803745" cy="885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3745" cy="885850"/>
            </a:xfrm>
            <a:custGeom>
              <a:avLst/>
              <a:gdLst/>
              <a:ahLst/>
              <a:cxnLst/>
              <a:rect l="l" t="t" r="r" b="b"/>
              <a:pathLst>
                <a:path w="803745" h="885850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756468"/>
                  </a:lnTo>
                  <a:cubicBezTo>
                    <a:pt x="803745" y="827923"/>
                    <a:pt x="745819" y="885850"/>
                    <a:pt x="674363" y="885850"/>
                  </a:cubicBezTo>
                  <a:lnTo>
                    <a:pt x="129382" y="885850"/>
                  </a:lnTo>
                  <a:cubicBezTo>
                    <a:pt x="57926" y="885850"/>
                    <a:pt x="0" y="827923"/>
                    <a:pt x="0" y="756468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3745" cy="92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3816" y="7186640"/>
            <a:ext cx="937505" cy="9375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55092" y="6014259"/>
            <a:ext cx="4856908" cy="3168782"/>
            <a:chOff x="0" y="0"/>
            <a:chExt cx="1279186" cy="8345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9186" cy="834576"/>
            </a:xfrm>
            <a:custGeom>
              <a:avLst/>
              <a:gdLst/>
              <a:ahLst/>
              <a:cxnLst/>
              <a:rect l="l" t="t" r="r" b="b"/>
              <a:pathLst>
                <a:path w="1279186" h="834576">
                  <a:moveTo>
                    <a:pt x="47820" y="0"/>
                  </a:moveTo>
                  <a:lnTo>
                    <a:pt x="1231366" y="0"/>
                  </a:lnTo>
                  <a:cubicBezTo>
                    <a:pt x="1244048" y="0"/>
                    <a:pt x="1256212" y="5038"/>
                    <a:pt x="1265180" y="14006"/>
                  </a:cubicBezTo>
                  <a:cubicBezTo>
                    <a:pt x="1274148" y="22974"/>
                    <a:pt x="1279186" y="35137"/>
                    <a:pt x="1279186" y="47820"/>
                  </a:cubicBezTo>
                  <a:lnTo>
                    <a:pt x="1279186" y="786756"/>
                  </a:lnTo>
                  <a:cubicBezTo>
                    <a:pt x="1279186" y="799439"/>
                    <a:pt x="1274148" y="811602"/>
                    <a:pt x="1265180" y="820570"/>
                  </a:cubicBezTo>
                  <a:cubicBezTo>
                    <a:pt x="1256212" y="829538"/>
                    <a:pt x="1244048" y="834576"/>
                    <a:pt x="1231366" y="834576"/>
                  </a:cubicBezTo>
                  <a:lnTo>
                    <a:pt x="47820" y="834576"/>
                  </a:lnTo>
                  <a:cubicBezTo>
                    <a:pt x="35137" y="834576"/>
                    <a:pt x="22974" y="829538"/>
                    <a:pt x="14006" y="820570"/>
                  </a:cubicBezTo>
                  <a:cubicBezTo>
                    <a:pt x="5038" y="811602"/>
                    <a:pt x="0" y="799439"/>
                    <a:pt x="0" y="786756"/>
                  </a:cubicBezTo>
                  <a:lnTo>
                    <a:pt x="0" y="47820"/>
                  </a:lnTo>
                  <a:cubicBezTo>
                    <a:pt x="0" y="35137"/>
                    <a:pt x="5038" y="22974"/>
                    <a:pt x="14006" y="14006"/>
                  </a:cubicBezTo>
                  <a:cubicBezTo>
                    <a:pt x="22974" y="5038"/>
                    <a:pt x="35137" y="0"/>
                    <a:pt x="4782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79186" cy="872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15971" y="7164193"/>
            <a:ext cx="937505" cy="9375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941455" y="1372368"/>
            <a:ext cx="5847530" cy="3289236"/>
          </a:xfrm>
          <a:custGeom>
            <a:avLst/>
            <a:gdLst/>
            <a:ahLst/>
            <a:cxnLst/>
            <a:rect l="l" t="t" r="r" b="b"/>
            <a:pathLst>
              <a:path w="5847530" h="3289236">
                <a:moveTo>
                  <a:pt x="0" y="0"/>
                </a:moveTo>
                <a:lnTo>
                  <a:pt x="5847530" y="0"/>
                </a:lnTo>
                <a:lnTo>
                  <a:pt x="5847530" y="3289236"/>
                </a:lnTo>
                <a:lnTo>
                  <a:pt x="0" y="3289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12781316" y="5995742"/>
            <a:ext cx="4826234" cy="3187298"/>
            <a:chOff x="0" y="0"/>
            <a:chExt cx="1271107" cy="8394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71107" cy="839453"/>
            </a:xfrm>
            <a:custGeom>
              <a:avLst/>
              <a:gdLst/>
              <a:ahLst/>
              <a:cxnLst/>
              <a:rect l="l" t="t" r="r" b="b"/>
              <a:pathLst>
                <a:path w="1271107" h="839453">
                  <a:moveTo>
                    <a:pt x="48124" y="0"/>
                  </a:moveTo>
                  <a:lnTo>
                    <a:pt x="1222983" y="0"/>
                  </a:lnTo>
                  <a:cubicBezTo>
                    <a:pt x="1249561" y="0"/>
                    <a:pt x="1271107" y="21546"/>
                    <a:pt x="1271107" y="48124"/>
                  </a:cubicBezTo>
                  <a:lnTo>
                    <a:pt x="1271107" y="791329"/>
                  </a:lnTo>
                  <a:cubicBezTo>
                    <a:pt x="1271107" y="804092"/>
                    <a:pt x="1266037" y="816333"/>
                    <a:pt x="1257012" y="825358"/>
                  </a:cubicBezTo>
                  <a:cubicBezTo>
                    <a:pt x="1247987" y="834383"/>
                    <a:pt x="1235746" y="839453"/>
                    <a:pt x="1222983" y="839453"/>
                  </a:cubicBezTo>
                  <a:lnTo>
                    <a:pt x="48124" y="839453"/>
                  </a:lnTo>
                  <a:cubicBezTo>
                    <a:pt x="35361" y="839453"/>
                    <a:pt x="23120" y="834383"/>
                    <a:pt x="14095" y="825358"/>
                  </a:cubicBezTo>
                  <a:cubicBezTo>
                    <a:pt x="5070" y="816333"/>
                    <a:pt x="0" y="804092"/>
                    <a:pt x="0" y="791329"/>
                  </a:cubicBezTo>
                  <a:lnTo>
                    <a:pt x="0" y="48124"/>
                  </a:lnTo>
                  <a:cubicBezTo>
                    <a:pt x="0" y="35361"/>
                    <a:pt x="5070" y="23120"/>
                    <a:pt x="14095" y="14095"/>
                  </a:cubicBezTo>
                  <a:cubicBezTo>
                    <a:pt x="23120" y="5070"/>
                    <a:pt x="35361" y="0"/>
                    <a:pt x="48124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71107" cy="877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63336" y="7186640"/>
            <a:ext cx="937505" cy="962457"/>
            <a:chOff x="0" y="0"/>
            <a:chExt cx="812800" cy="834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34433"/>
            </a:xfrm>
            <a:custGeom>
              <a:avLst/>
              <a:gdLst/>
              <a:ahLst/>
              <a:cxnLst/>
              <a:rect l="l" t="t" r="r" b="b"/>
              <a:pathLst>
                <a:path w="812800" h="834433">
                  <a:moveTo>
                    <a:pt x="406400" y="0"/>
                  </a:moveTo>
                  <a:cubicBezTo>
                    <a:pt x="181951" y="0"/>
                    <a:pt x="0" y="186794"/>
                    <a:pt x="0" y="417217"/>
                  </a:cubicBezTo>
                  <a:cubicBezTo>
                    <a:pt x="0" y="647639"/>
                    <a:pt x="181951" y="834433"/>
                    <a:pt x="406400" y="834433"/>
                  </a:cubicBezTo>
                  <a:cubicBezTo>
                    <a:pt x="630849" y="834433"/>
                    <a:pt x="812800" y="647639"/>
                    <a:pt x="812800" y="417217"/>
                  </a:cubicBezTo>
                  <a:cubicBezTo>
                    <a:pt x="812800" y="18679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0603"/>
              <a:ext cx="660400" cy="725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599688" y="1528880"/>
            <a:ext cx="1100919" cy="776148"/>
          </a:xfrm>
          <a:custGeom>
            <a:avLst/>
            <a:gdLst/>
            <a:ahLst/>
            <a:cxnLst/>
            <a:rect l="l" t="t" r="r" b="b"/>
            <a:pathLst>
              <a:path w="1100919" h="776148">
                <a:moveTo>
                  <a:pt x="0" y="0"/>
                </a:moveTo>
                <a:lnTo>
                  <a:pt x="1100920" y="0"/>
                </a:lnTo>
                <a:lnTo>
                  <a:pt x="1100920" y="776148"/>
                </a:lnTo>
                <a:lnTo>
                  <a:pt x="0" y="776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593816" y="625454"/>
            <a:ext cx="8495183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DESAFIOS FISCAIS NO BRASIL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93816" y="2917593"/>
            <a:ext cx="9853190" cy="238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1"/>
              </a:lnSpc>
            </a:pP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alto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das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multas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fiscais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a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complexidade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processo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validação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de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documentos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fiscais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Brasil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reforçam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necessidade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soluções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tecnológicas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eficientes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para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garantir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conformidade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fiscal das </a:t>
            </a:r>
            <a:r>
              <a:rPr lang="en-US" sz="267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empresas</a:t>
            </a:r>
            <a:r>
              <a:rPr lang="en-US" sz="26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44077" y="7401392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262968" y="6134883"/>
            <a:ext cx="5200824" cy="45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4"/>
              </a:lnSpc>
            </a:pPr>
            <a:r>
              <a:rPr lang="en-US" sz="2474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Sistema Tributário Complexo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50148" y="7373021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66777" y="6090784"/>
            <a:ext cx="5033539" cy="9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64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Preenchimento</a:t>
            </a:r>
            <a:r>
              <a:rPr lang="en-US" sz="264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264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Propenso</a:t>
            </a:r>
            <a:r>
              <a:rPr lang="en-US" sz="264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a </a:t>
            </a:r>
            <a:r>
              <a:rPr lang="en-US" sz="2640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Erros</a:t>
            </a:r>
            <a:endParaRPr lang="en-US" sz="2640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952650" y="7097518"/>
            <a:ext cx="4116430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preenchimento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manual de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documentos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fiscais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Fiscais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Eletrônicas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(NF-e), é um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lento,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sujeito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erros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humanos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03729" y="6789959"/>
            <a:ext cx="4035211" cy="184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1"/>
              </a:lnSpc>
              <a:spcBef>
                <a:spcPct val="0"/>
              </a:spcBef>
            </a:pPr>
            <a:r>
              <a:rPr lang="en-US" sz="212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sistema tributário brasileiro é notoriamente complexo, com uma grande quantidade de leis, regulamentos e obrigações acessórias.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58748" y="6086499"/>
            <a:ext cx="4497355" cy="93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64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Multas Altas por Erros Formais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52177" y="7003148"/>
            <a:ext cx="4116430" cy="213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Erros de preenchimento que não alteram o valor do imposto, como dados cadastrais incorretos, podem gerar multas de R$200 a R$5.000 por documento.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91415" y="-674991"/>
            <a:ext cx="2552528" cy="3192148"/>
            <a:chOff x="0" y="0"/>
            <a:chExt cx="672271" cy="840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271" cy="840730"/>
            </a:xfrm>
            <a:custGeom>
              <a:avLst/>
              <a:gdLst/>
              <a:ahLst/>
              <a:cxnLst/>
              <a:rect l="l" t="t" r="r" b="b"/>
              <a:pathLst>
                <a:path w="672271" h="840730">
                  <a:moveTo>
                    <a:pt x="154685" y="0"/>
                  </a:moveTo>
                  <a:lnTo>
                    <a:pt x="517586" y="0"/>
                  </a:lnTo>
                  <a:cubicBezTo>
                    <a:pt x="603016" y="0"/>
                    <a:pt x="672271" y="69255"/>
                    <a:pt x="672271" y="154685"/>
                  </a:cubicBezTo>
                  <a:lnTo>
                    <a:pt x="672271" y="686045"/>
                  </a:lnTo>
                  <a:cubicBezTo>
                    <a:pt x="672271" y="771475"/>
                    <a:pt x="603016" y="840730"/>
                    <a:pt x="517586" y="840730"/>
                  </a:cubicBezTo>
                  <a:lnTo>
                    <a:pt x="154685" y="840730"/>
                  </a:lnTo>
                  <a:cubicBezTo>
                    <a:pt x="69255" y="840730"/>
                    <a:pt x="0" y="771475"/>
                    <a:pt x="0" y="686045"/>
                  </a:cubicBezTo>
                  <a:lnTo>
                    <a:pt x="0" y="154685"/>
                  </a:lnTo>
                  <a:cubicBezTo>
                    <a:pt x="0" y="69255"/>
                    <a:pt x="69255" y="0"/>
                    <a:pt x="1546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72271" cy="878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520" y="2829327"/>
            <a:ext cx="4931196" cy="9435451"/>
            <a:chOff x="0" y="0"/>
            <a:chExt cx="1298751" cy="24850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8751" cy="2485057"/>
            </a:xfrm>
            <a:custGeom>
              <a:avLst/>
              <a:gdLst/>
              <a:ahLst/>
              <a:cxnLst/>
              <a:rect l="l" t="t" r="r" b="b"/>
              <a:pathLst>
                <a:path w="1298751" h="2485057">
                  <a:moveTo>
                    <a:pt x="80069" y="0"/>
                  </a:moveTo>
                  <a:lnTo>
                    <a:pt x="1218682" y="0"/>
                  </a:lnTo>
                  <a:cubicBezTo>
                    <a:pt x="1262903" y="0"/>
                    <a:pt x="1298751" y="35848"/>
                    <a:pt x="1298751" y="80069"/>
                  </a:cubicBezTo>
                  <a:lnTo>
                    <a:pt x="1298751" y="2404988"/>
                  </a:lnTo>
                  <a:cubicBezTo>
                    <a:pt x="1298751" y="2449209"/>
                    <a:pt x="1262903" y="2485057"/>
                    <a:pt x="1218682" y="2485057"/>
                  </a:cubicBezTo>
                  <a:lnTo>
                    <a:pt x="80069" y="2485057"/>
                  </a:lnTo>
                  <a:cubicBezTo>
                    <a:pt x="35848" y="2485057"/>
                    <a:pt x="0" y="2449209"/>
                    <a:pt x="0" y="2404988"/>
                  </a:cubicBezTo>
                  <a:lnTo>
                    <a:pt x="0" y="80069"/>
                  </a:lnTo>
                  <a:cubicBezTo>
                    <a:pt x="0" y="35848"/>
                    <a:pt x="35848" y="0"/>
                    <a:pt x="8006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98751" cy="2523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21671" y="-503460"/>
            <a:ext cx="2001050" cy="3064320"/>
          </a:xfrm>
          <a:custGeom>
            <a:avLst/>
            <a:gdLst/>
            <a:ahLst/>
            <a:cxnLst/>
            <a:rect l="l" t="t" r="r" b="b"/>
            <a:pathLst>
              <a:path w="2001050" h="3064320">
                <a:moveTo>
                  <a:pt x="0" y="0"/>
                </a:moveTo>
                <a:lnTo>
                  <a:pt x="2001050" y="0"/>
                </a:lnTo>
                <a:lnTo>
                  <a:pt x="2001050" y="3064320"/>
                </a:lnTo>
                <a:lnTo>
                  <a:pt x="0" y="3064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071" r="-84654" b="-19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35463" y="4543901"/>
            <a:ext cx="3750737" cy="3755338"/>
          </a:xfrm>
          <a:custGeom>
            <a:avLst/>
            <a:gdLst/>
            <a:ahLst/>
            <a:cxnLst/>
            <a:rect l="l" t="t" r="r" b="b"/>
            <a:pathLst>
              <a:path w="3601229" h="3755338">
                <a:moveTo>
                  <a:pt x="0" y="0"/>
                </a:moveTo>
                <a:lnTo>
                  <a:pt x="3601229" y="0"/>
                </a:lnTo>
                <a:lnTo>
                  <a:pt x="3601229" y="3755339"/>
                </a:lnTo>
                <a:lnTo>
                  <a:pt x="0" y="3755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49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424891" y="912107"/>
            <a:ext cx="16284058" cy="16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0"/>
              </a:lnSpc>
            </a:pPr>
            <a:r>
              <a:rPr lang="en-US" sz="6190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NOSSA SOLUÇÃO: </a:t>
            </a:r>
          </a:p>
          <a:p>
            <a:pPr algn="ctr">
              <a:lnSpc>
                <a:spcPts val="6190"/>
              </a:lnSpc>
            </a:pPr>
            <a:r>
              <a:rPr lang="en-US" sz="6190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SISTEMA MULTI-AGENTE AUTÔNOMO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A15151B-8B02-89DB-8E44-68EA355A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80" r="2286"/>
          <a:stretch>
            <a:fillRect/>
          </a:stretch>
        </p:blipFill>
        <p:spPr>
          <a:xfrm>
            <a:off x="4401676" y="3680209"/>
            <a:ext cx="13886324" cy="6092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552833" y="9576556"/>
            <a:ext cx="1273446" cy="5218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3252327" y="4656495"/>
            <a:ext cx="709080" cy="572582"/>
          </a:xfrm>
          <a:custGeom>
            <a:avLst/>
            <a:gdLst/>
            <a:ahLst/>
            <a:cxnLst/>
            <a:rect l="l" t="t" r="r" b="b"/>
            <a:pathLst>
              <a:path w="709080" h="572582">
                <a:moveTo>
                  <a:pt x="0" y="0"/>
                </a:moveTo>
                <a:lnTo>
                  <a:pt x="709079" y="0"/>
                </a:lnTo>
                <a:lnTo>
                  <a:pt x="709079" y="572582"/>
                </a:lnTo>
                <a:lnTo>
                  <a:pt x="0" y="57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872333" y="660400"/>
            <a:ext cx="146805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499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FUNCIONAMENTO 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0643A52-C765-1BF2-B473-39E8B4C98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FCFAB8C-3C74-5FA1-E580-DB142A9A6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0ACD05E-DF92-7293-BF90-D8EE714FF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031CE63-08C7-A7FF-0229-D4E827558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4E568C9-776A-D1CE-91FA-21EE2FB38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29F2F9D-94D3-A428-53B7-0FAE709F7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9634"/>
            <a:ext cx="18288000" cy="77165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75666"/>
            <a:ext cx="7855158" cy="4960552"/>
            <a:chOff x="0" y="0"/>
            <a:chExt cx="2250286" cy="1421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0286" cy="1421061"/>
            </a:xfrm>
            <a:custGeom>
              <a:avLst/>
              <a:gdLst/>
              <a:ahLst/>
              <a:cxnLst/>
              <a:rect l="l" t="t" r="r" b="b"/>
              <a:pathLst>
                <a:path w="2250286" h="1421061">
                  <a:moveTo>
                    <a:pt x="29568" y="0"/>
                  </a:moveTo>
                  <a:lnTo>
                    <a:pt x="2220718" y="0"/>
                  </a:lnTo>
                  <a:cubicBezTo>
                    <a:pt x="2237048" y="0"/>
                    <a:pt x="2250286" y="13238"/>
                    <a:pt x="2250286" y="29568"/>
                  </a:cubicBezTo>
                  <a:lnTo>
                    <a:pt x="2250286" y="1391493"/>
                  </a:lnTo>
                  <a:cubicBezTo>
                    <a:pt x="2250286" y="1399335"/>
                    <a:pt x="2247170" y="1406856"/>
                    <a:pt x="2241625" y="1412401"/>
                  </a:cubicBezTo>
                  <a:cubicBezTo>
                    <a:pt x="2236080" y="1417946"/>
                    <a:pt x="2228560" y="1421061"/>
                    <a:pt x="2220718" y="1421061"/>
                  </a:cubicBezTo>
                  <a:lnTo>
                    <a:pt x="29568" y="1421061"/>
                  </a:lnTo>
                  <a:cubicBezTo>
                    <a:pt x="21726" y="1421061"/>
                    <a:pt x="14205" y="1417946"/>
                    <a:pt x="8660" y="1412401"/>
                  </a:cubicBezTo>
                  <a:cubicBezTo>
                    <a:pt x="3115" y="1406856"/>
                    <a:pt x="0" y="1399335"/>
                    <a:pt x="0" y="1391493"/>
                  </a:cubicBezTo>
                  <a:lnTo>
                    <a:pt x="0" y="29568"/>
                  </a:lnTo>
                  <a:cubicBezTo>
                    <a:pt x="0" y="21726"/>
                    <a:pt x="3115" y="14205"/>
                    <a:pt x="8660" y="8660"/>
                  </a:cubicBezTo>
                  <a:cubicBezTo>
                    <a:pt x="14205" y="3115"/>
                    <a:pt x="21726" y="0"/>
                    <a:pt x="29568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50286" cy="1468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 dirty="0"/>
            </a:p>
            <a:p>
              <a:pPr algn="ctr">
                <a:lnSpc>
                  <a:spcPts val="3219"/>
                </a:lnSpc>
              </a:pPr>
              <a:endParaRPr dirty="0"/>
            </a:p>
            <a:p>
              <a:pPr algn="ctr">
                <a:lnSpc>
                  <a:spcPts val="3219"/>
                </a:lnSpc>
              </a:pP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Nosso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sistema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é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direcionado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empresas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que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emitem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alto volume de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notas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fiscais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eletrônicas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(NF-e),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buscando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agilidade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e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precisão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na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validação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desses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</a:t>
              </a:r>
              <a:r>
                <a:rPr lang="en-US" sz="2299" b="1" dirty="0" err="1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documentos</a:t>
              </a:r>
              <a:r>
                <a:rPr lang="en-US" sz="2299" b="1" dirty="0">
                  <a:solidFill>
                    <a:srgbClr val="FEFEFE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55954" y="3475666"/>
            <a:ext cx="7703346" cy="4960552"/>
            <a:chOff x="0" y="0"/>
            <a:chExt cx="2206796" cy="14210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06796" cy="1421061"/>
            </a:xfrm>
            <a:custGeom>
              <a:avLst/>
              <a:gdLst/>
              <a:ahLst/>
              <a:cxnLst/>
              <a:rect l="l" t="t" r="r" b="b"/>
              <a:pathLst>
                <a:path w="2206796" h="1421061">
                  <a:moveTo>
                    <a:pt x="30150" y="0"/>
                  </a:moveTo>
                  <a:lnTo>
                    <a:pt x="2176645" y="0"/>
                  </a:lnTo>
                  <a:cubicBezTo>
                    <a:pt x="2193297" y="0"/>
                    <a:pt x="2206796" y="13499"/>
                    <a:pt x="2206796" y="30150"/>
                  </a:cubicBezTo>
                  <a:lnTo>
                    <a:pt x="2206796" y="1390911"/>
                  </a:lnTo>
                  <a:cubicBezTo>
                    <a:pt x="2206796" y="1398907"/>
                    <a:pt x="2203619" y="1406576"/>
                    <a:pt x="2197965" y="1412230"/>
                  </a:cubicBezTo>
                  <a:cubicBezTo>
                    <a:pt x="2192311" y="1417884"/>
                    <a:pt x="2184642" y="1421061"/>
                    <a:pt x="2176645" y="1421061"/>
                  </a:cubicBezTo>
                  <a:lnTo>
                    <a:pt x="30150" y="1421061"/>
                  </a:lnTo>
                  <a:cubicBezTo>
                    <a:pt x="13499" y="1421061"/>
                    <a:pt x="0" y="1407562"/>
                    <a:pt x="0" y="1390911"/>
                  </a:cubicBezTo>
                  <a:lnTo>
                    <a:pt x="0" y="30150"/>
                  </a:lnTo>
                  <a:cubicBezTo>
                    <a:pt x="0" y="13499"/>
                    <a:pt x="13499" y="0"/>
                    <a:pt x="30150" y="0"/>
                  </a:cubicBezTo>
                  <a:close/>
                </a:path>
              </a:pathLst>
            </a:custGeom>
            <a:solidFill>
              <a:srgbClr val="6489A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06796" cy="14591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50810" y="9258300"/>
            <a:ext cx="9586380" cy="2409157"/>
            <a:chOff x="0" y="0"/>
            <a:chExt cx="2524808" cy="634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24808" cy="634510"/>
            </a:xfrm>
            <a:custGeom>
              <a:avLst/>
              <a:gdLst/>
              <a:ahLst/>
              <a:cxnLst/>
              <a:rect l="l" t="t" r="r" b="b"/>
              <a:pathLst>
                <a:path w="2524808" h="634510">
                  <a:moveTo>
                    <a:pt x="41187" y="0"/>
                  </a:moveTo>
                  <a:lnTo>
                    <a:pt x="2483620" y="0"/>
                  </a:lnTo>
                  <a:cubicBezTo>
                    <a:pt x="2506368" y="0"/>
                    <a:pt x="2524808" y="18440"/>
                    <a:pt x="2524808" y="41187"/>
                  </a:cubicBezTo>
                  <a:lnTo>
                    <a:pt x="2524808" y="593323"/>
                  </a:lnTo>
                  <a:cubicBezTo>
                    <a:pt x="2524808" y="604247"/>
                    <a:pt x="2520469" y="614723"/>
                    <a:pt x="2512744" y="622447"/>
                  </a:cubicBezTo>
                  <a:cubicBezTo>
                    <a:pt x="2505020" y="630171"/>
                    <a:pt x="2494544" y="634510"/>
                    <a:pt x="2483620" y="634510"/>
                  </a:cubicBezTo>
                  <a:lnTo>
                    <a:pt x="41187" y="634510"/>
                  </a:lnTo>
                  <a:cubicBezTo>
                    <a:pt x="18440" y="634510"/>
                    <a:pt x="0" y="616070"/>
                    <a:pt x="0" y="593323"/>
                  </a:cubicBezTo>
                  <a:lnTo>
                    <a:pt x="0" y="41187"/>
                  </a:lnTo>
                  <a:cubicBezTo>
                    <a:pt x="0" y="18440"/>
                    <a:pt x="18440" y="0"/>
                    <a:pt x="41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24808" cy="672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23523" y="2327514"/>
            <a:ext cx="2925654" cy="1952874"/>
          </a:xfrm>
          <a:custGeom>
            <a:avLst/>
            <a:gdLst/>
            <a:ahLst/>
            <a:cxnLst/>
            <a:rect l="l" t="t" r="r" b="b"/>
            <a:pathLst>
              <a:path w="2925654" h="1952874">
                <a:moveTo>
                  <a:pt x="0" y="0"/>
                </a:moveTo>
                <a:lnTo>
                  <a:pt x="2925654" y="0"/>
                </a:lnTo>
                <a:lnTo>
                  <a:pt x="2925654" y="1952874"/>
                </a:lnTo>
                <a:lnTo>
                  <a:pt x="0" y="195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2148076" y="2327514"/>
            <a:ext cx="2968311" cy="2025872"/>
          </a:xfrm>
          <a:custGeom>
            <a:avLst/>
            <a:gdLst/>
            <a:ahLst/>
            <a:cxnLst/>
            <a:rect l="l" t="t" r="r" b="b"/>
            <a:pathLst>
              <a:path w="2968311" h="2025872">
                <a:moveTo>
                  <a:pt x="0" y="0"/>
                </a:moveTo>
                <a:lnTo>
                  <a:pt x="2968311" y="0"/>
                </a:lnTo>
                <a:lnTo>
                  <a:pt x="2968311" y="2025872"/>
                </a:lnTo>
                <a:lnTo>
                  <a:pt x="0" y="202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3171613" y="892383"/>
            <a:ext cx="1194477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499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MERCADO E PÚBLICO-ALVO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499703"/>
            <a:ext cx="8115300" cy="56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3292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Empresas de </a:t>
            </a:r>
            <a:r>
              <a:rPr lang="en-US" sz="3292" b="1" dirty="0" err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Médio</a:t>
            </a:r>
            <a:r>
              <a:rPr lang="en-US" sz="3292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e  Grande Porte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4103" y="4581038"/>
            <a:ext cx="6705308" cy="51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0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Escritórios de Contabilidade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5954" y="5523603"/>
            <a:ext cx="7783707" cy="2036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  <a:spcBef>
                <a:spcPct val="0"/>
              </a:spcBef>
            </a:pPr>
            <a:r>
              <a:rPr lang="en-US" sz="233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Profissionais de contabilidade que gerenciam a conformidade fiscal de múltiplos clientes podem otimizar drasticamente seu fluxo de trabalho, reduzindo o tempo gasto em tarefas manuais e repetitivas.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5386" y="3131600"/>
            <a:ext cx="5248952" cy="2610547"/>
            <a:chOff x="0" y="0"/>
            <a:chExt cx="1213302" cy="59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549261"/>
                  </a:lnTo>
                  <a:cubicBezTo>
                    <a:pt x="1213302" y="574438"/>
                    <a:pt x="1192891" y="594849"/>
                    <a:pt x="1167714" y="594849"/>
                  </a:cubicBezTo>
                  <a:lnTo>
                    <a:pt x="45588" y="594849"/>
                  </a:lnTo>
                  <a:cubicBezTo>
                    <a:pt x="20411" y="594849"/>
                    <a:pt x="0" y="574438"/>
                    <a:pt x="0" y="549261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13302" cy="65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Erros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Formais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(R$ 200-R$ 5.000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por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documento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791898" y="1465079"/>
            <a:ext cx="1202287" cy="87417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100</a:t>
            </a:r>
          </a:p>
        </p:txBody>
      </p:sp>
      <p:sp>
        <p:nvSpPr>
          <p:cNvPr id="8" name="Freeform 8"/>
          <p:cNvSpPr/>
          <p:nvPr/>
        </p:nvSpPr>
        <p:spPr>
          <a:xfrm>
            <a:off x="10434585" y="3908969"/>
            <a:ext cx="525888" cy="623275"/>
          </a:xfrm>
          <a:custGeom>
            <a:avLst/>
            <a:gdLst/>
            <a:ahLst/>
            <a:cxnLst/>
            <a:rect l="l" t="t" r="r" b="b"/>
            <a:pathLst>
              <a:path w="525888" h="623275">
                <a:moveTo>
                  <a:pt x="0" y="0"/>
                </a:moveTo>
                <a:lnTo>
                  <a:pt x="525889" y="0"/>
                </a:lnTo>
                <a:lnTo>
                  <a:pt x="525889" y="623275"/>
                </a:lnTo>
                <a:lnTo>
                  <a:pt x="0" y="62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0383541" y="6870927"/>
            <a:ext cx="627977" cy="627977"/>
          </a:xfrm>
          <a:custGeom>
            <a:avLst/>
            <a:gdLst/>
            <a:ahLst/>
            <a:cxnLst/>
            <a:rect l="l" t="t" r="r" b="b"/>
            <a:pathLst>
              <a:path w="627977" h="627977">
                <a:moveTo>
                  <a:pt x="0" y="0"/>
                </a:moveTo>
                <a:lnTo>
                  <a:pt x="627977" y="0"/>
                </a:lnTo>
                <a:lnTo>
                  <a:pt x="627977" y="627976"/>
                </a:lnTo>
                <a:lnTo>
                  <a:pt x="0" y="6279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6429850" y="931119"/>
            <a:ext cx="4745260" cy="833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 dirty="0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IMPACTOS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56261" y="4007151"/>
            <a:ext cx="361160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Acknowledge the presence of competitors &amp; potential challenges ahead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56261" y="6938006"/>
            <a:ext cx="361160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Acknowledge the presence of competitors &amp; potential challenges ahead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782818" y="3427818"/>
            <a:ext cx="2092393" cy="5146030"/>
            <a:chOff x="0" y="0"/>
            <a:chExt cx="551083" cy="1355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163818" y="2913847"/>
            <a:ext cx="2092393" cy="5893892"/>
            <a:chOff x="0" y="0"/>
            <a:chExt cx="551083" cy="15523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580848" y="854803"/>
            <a:ext cx="2092393" cy="5146030"/>
            <a:chOff x="0" y="0"/>
            <a:chExt cx="551083" cy="1355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904698" y="480872"/>
            <a:ext cx="2092393" cy="5893892"/>
            <a:chOff x="0" y="0"/>
            <a:chExt cx="551083" cy="15523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1497471" y="9557758"/>
            <a:ext cx="21282941" cy="1594069"/>
            <a:chOff x="0" y="0"/>
            <a:chExt cx="5605384" cy="4198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05384" cy="419837"/>
            </a:xfrm>
            <a:custGeom>
              <a:avLst/>
              <a:gdLst/>
              <a:ahLst/>
              <a:cxnLst/>
              <a:rect l="l" t="t" r="r" b="b"/>
              <a:pathLst>
                <a:path w="5605384" h="419837">
                  <a:moveTo>
                    <a:pt x="18552" y="0"/>
                  </a:moveTo>
                  <a:lnTo>
                    <a:pt x="5586832" y="0"/>
                  </a:lnTo>
                  <a:cubicBezTo>
                    <a:pt x="5597078" y="0"/>
                    <a:pt x="5605384" y="8306"/>
                    <a:pt x="5605384" y="18552"/>
                  </a:cubicBezTo>
                  <a:lnTo>
                    <a:pt x="5605384" y="401285"/>
                  </a:lnTo>
                  <a:cubicBezTo>
                    <a:pt x="5605384" y="406206"/>
                    <a:pt x="5603429" y="410924"/>
                    <a:pt x="5599950" y="414403"/>
                  </a:cubicBezTo>
                  <a:cubicBezTo>
                    <a:pt x="5596471" y="417883"/>
                    <a:pt x="5591752" y="419837"/>
                    <a:pt x="5586832" y="419837"/>
                  </a:cubicBezTo>
                  <a:lnTo>
                    <a:pt x="18552" y="419837"/>
                  </a:lnTo>
                  <a:cubicBezTo>
                    <a:pt x="8306" y="419837"/>
                    <a:pt x="0" y="411531"/>
                    <a:pt x="0" y="401285"/>
                  </a:cubicBezTo>
                  <a:lnTo>
                    <a:pt x="0" y="18552"/>
                  </a:lnTo>
                  <a:cubicBezTo>
                    <a:pt x="0" y="8306"/>
                    <a:pt x="8306" y="0"/>
                    <a:pt x="185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605384" cy="4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331286" y="3140975"/>
            <a:ext cx="5375314" cy="2610547"/>
            <a:chOff x="0" y="0"/>
            <a:chExt cx="1213302" cy="59484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549261"/>
                  </a:lnTo>
                  <a:cubicBezTo>
                    <a:pt x="1213302" y="574438"/>
                    <a:pt x="1192891" y="594849"/>
                    <a:pt x="1167714" y="594849"/>
                  </a:cubicBezTo>
                  <a:lnTo>
                    <a:pt x="45588" y="594849"/>
                  </a:lnTo>
                  <a:cubicBezTo>
                    <a:pt x="20411" y="594849"/>
                    <a:pt x="0" y="574438"/>
                    <a:pt x="0" y="549261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213302" cy="65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Dano </a:t>
              </a:r>
              <a:r>
                <a:rPr lang="en-US" sz="26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ao</a:t>
              </a: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Erário</a:t>
              </a:r>
              <a:endParaRPr lang="en-US" sz="26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ctr">
                <a:lnSpc>
                  <a:spcPts val="3779"/>
                </a:lnSpc>
              </a:pP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(</a:t>
              </a:r>
              <a:r>
                <a:rPr lang="en-US" sz="26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Multa</a:t>
              </a: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de 75% - 150% </a:t>
              </a:r>
              <a:r>
                <a:rPr lang="en-US" sz="26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sobre</a:t>
              </a: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 valor do </a:t>
              </a:r>
              <a:r>
                <a:rPr lang="en-US" sz="26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imposto</a:t>
              </a:r>
              <a:r>
                <a:rPr lang="en-US" sz="26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)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55136" y="6443118"/>
            <a:ext cx="5094688" cy="2497787"/>
            <a:chOff x="0" y="0"/>
            <a:chExt cx="1213302" cy="59484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45588" y="0"/>
                  </a:moveTo>
                  <a:lnTo>
                    <a:pt x="1167714" y="0"/>
                  </a:lnTo>
                  <a:cubicBezTo>
                    <a:pt x="1192891" y="0"/>
                    <a:pt x="1213302" y="20411"/>
                    <a:pt x="1213302" y="45588"/>
                  </a:cubicBezTo>
                  <a:lnTo>
                    <a:pt x="1213302" y="549261"/>
                  </a:lnTo>
                  <a:cubicBezTo>
                    <a:pt x="1213302" y="574438"/>
                    <a:pt x="1192891" y="594849"/>
                    <a:pt x="1167714" y="594849"/>
                  </a:cubicBezTo>
                  <a:lnTo>
                    <a:pt x="45588" y="594849"/>
                  </a:lnTo>
                  <a:cubicBezTo>
                    <a:pt x="20411" y="594849"/>
                    <a:pt x="0" y="574438"/>
                    <a:pt x="0" y="549261"/>
                  </a:cubicBezTo>
                  <a:lnTo>
                    <a:pt x="0" y="45588"/>
                  </a:lnTo>
                  <a:cubicBezTo>
                    <a:pt x="0" y="20411"/>
                    <a:pt x="20411" y="0"/>
                    <a:pt x="45588" y="0"/>
                  </a:cubicBezTo>
                  <a:close/>
                </a:path>
              </a:pathLst>
            </a:custGeom>
            <a:solidFill>
              <a:srgbClr val="2637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1213302" cy="651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Falta de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Emissão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Multa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de 10% - 30%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sobre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o valor da </a:t>
              </a:r>
              <a:r>
                <a:rPr lang="en-US" sz="2799" dirty="0" err="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operação</a:t>
              </a:r>
              <a:r>
                <a:rPr lang="en-US" sz="2799" dirty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5581" y="2525393"/>
            <a:ext cx="4038227" cy="6060703"/>
            <a:chOff x="0" y="0"/>
            <a:chExt cx="591140" cy="8872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1140" cy="887202"/>
            </a:xfrm>
            <a:custGeom>
              <a:avLst/>
              <a:gdLst/>
              <a:ahLst/>
              <a:cxnLst/>
              <a:rect l="l" t="t" r="r" b="b"/>
              <a:pathLst>
                <a:path w="591140" h="887202">
                  <a:moveTo>
                    <a:pt x="76686" y="0"/>
                  </a:moveTo>
                  <a:lnTo>
                    <a:pt x="514453" y="0"/>
                  </a:lnTo>
                  <a:cubicBezTo>
                    <a:pt x="534792" y="0"/>
                    <a:pt x="554297" y="8079"/>
                    <a:pt x="568679" y="22461"/>
                  </a:cubicBezTo>
                  <a:cubicBezTo>
                    <a:pt x="583060" y="36842"/>
                    <a:pt x="591140" y="56348"/>
                    <a:pt x="591140" y="76686"/>
                  </a:cubicBezTo>
                  <a:lnTo>
                    <a:pt x="591140" y="810515"/>
                  </a:lnTo>
                  <a:cubicBezTo>
                    <a:pt x="591140" y="830854"/>
                    <a:pt x="583060" y="850359"/>
                    <a:pt x="568679" y="864741"/>
                  </a:cubicBezTo>
                  <a:cubicBezTo>
                    <a:pt x="554297" y="879122"/>
                    <a:pt x="534792" y="887202"/>
                    <a:pt x="514453" y="887202"/>
                  </a:cubicBezTo>
                  <a:lnTo>
                    <a:pt x="76686" y="887202"/>
                  </a:lnTo>
                  <a:cubicBezTo>
                    <a:pt x="56348" y="887202"/>
                    <a:pt x="36842" y="879122"/>
                    <a:pt x="22461" y="864741"/>
                  </a:cubicBezTo>
                  <a:cubicBezTo>
                    <a:pt x="8079" y="850359"/>
                    <a:pt x="0" y="830854"/>
                    <a:pt x="0" y="810515"/>
                  </a:cubicBezTo>
                  <a:lnTo>
                    <a:pt x="0" y="76686"/>
                  </a:lnTo>
                  <a:cubicBezTo>
                    <a:pt x="0" y="56348"/>
                    <a:pt x="8079" y="36842"/>
                    <a:pt x="22461" y="22461"/>
                  </a:cubicBezTo>
                  <a:cubicBezTo>
                    <a:pt x="36842" y="8079"/>
                    <a:pt x="56348" y="0"/>
                    <a:pt x="76686" y="0"/>
                  </a:cubicBezTo>
                  <a:close/>
                </a:path>
              </a:pathLst>
            </a:custGeom>
            <a:blipFill>
              <a:blip r:embed="rId2"/>
              <a:stretch>
                <a:fillRect l="-62460" r="-624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35263" y="2582543"/>
            <a:ext cx="3408737" cy="3504084"/>
            <a:chOff x="0" y="0"/>
            <a:chExt cx="498991" cy="512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991" cy="512949"/>
            </a:xfrm>
            <a:custGeom>
              <a:avLst/>
              <a:gdLst/>
              <a:ahLst/>
              <a:cxnLst/>
              <a:rect l="l" t="t" r="r" b="b"/>
              <a:pathLst>
                <a:path w="498991" h="512949">
                  <a:moveTo>
                    <a:pt x="90848" y="0"/>
                  </a:moveTo>
                  <a:lnTo>
                    <a:pt x="408143" y="0"/>
                  </a:lnTo>
                  <a:cubicBezTo>
                    <a:pt x="458317" y="0"/>
                    <a:pt x="498991" y="40674"/>
                    <a:pt x="498991" y="90848"/>
                  </a:cubicBezTo>
                  <a:lnTo>
                    <a:pt x="498991" y="422101"/>
                  </a:lnTo>
                  <a:cubicBezTo>
                    <a:pt x="498991" y="472275"/>
                    <a:pt x="458317" y="512949"/>
                    <a:pt x="408143" y="512949"/>
                  </a:cubicBezTo>
                  <a:lnTo>
                    <a:pt x="90848" y="512949"/>
                  </a:lnTo>
                  <a:cubicBezTo>
                    <a:pt x="40674" y="512949"/>
                    <a:pt x="0" y="472275"/>
                    <a:pt x="0" y="422101"/>
                  </a:cubicBezTo>
                  <a:lnTo>
                    <a:pt x="0" y="90848"/>
                  </a:lnTo>
                  <a:cubicBezTo>
                    <a:pt x="0" y="40674"/>
                    <a:pt x="40674" y="0"/>
                    <a:pt x="90848" y="0"/>
                  </a:cubicBezTo>
                  <a:close/>
                </a:path>
              </a:pathLst>
            </a:custGeom>
            <a:blipFill>
              <a:blip r:embed="rId3"/>
              <a:stretch>
                <a:fillRect l="-27146" r="-2714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35263" y="6265915"/>
            <a:ext cx="2888962" cy="2320181"/>
            <a:chOff x="0" y="0"/>
            <a:chExt cx="864088" cy="6939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4088" cy="693966"/>
            </a:xfrm>
            <a:custGeom>
              <a:avLst/>
              <a:gdLst/>
              <a:ahLst/>
              <a:cxnLst/>
              <a:rect l="l" t="t" r="r" b="b"/>
              <a:pathLst>
                <a:path w="864088" h="693966">
                  <a:moveTo>
                    <a:pt x="107193" y="0"/>
                  </a:moveTo>
                  <a:lnTo>
                    <a:pt x="756895" y="0"/>
                  </a:lnTo>
                  <a:cubicBezTo>
                    <a:pt x="816096" y="0"/>
                    <a:pt x="864088" y="47992"/>
                    <a:pt x="864088" y="107193"/>
                  </a:cubicBezTo>
                  <a:lnTo>
                    <a:pt x="864088" y="586773"/>
                  </a:lnTo>
                  <a:cubicBezTo>
                    <a:pt x="864088" y="645974"/>
                    <a:pt x="816096" y="693966"/>
                    <a:pt x="756895" y="693966"/>
                  </a:cubicBezTo>
                  <a:lnTo>
                    <a:pt x="107193" y="693966"/>
                  </a:lnTo>
                  <a:cubicBezTo>
                    <a:pt x="78764" y="693966"/>
                    <a:pt x="51499" y="682672"/>
                    <a:pt x="31396" y="662570"/>
                  </a:cubicBezTo>
                  <a:cubicBezTo>
                    <a:pt x="11294" y="642467"/>
                    <a:pt x="0" y="615202"/>
                    <a:pt x="0" y="586773"/>
                  </a:cubicBezTo>
                  <a:lnTo>
                    <a:pt x="0" y="107193"/>
                  </a:lnTo>
                  <a:cubicBezTo>
                    <a:pt x="0" y="47992"/>
                    <a:pt x="47992" y="0"/>
                    <a:pt x="107193" y="0"/>
                  </a:cubicBezTo>
                  <a:close/>
                </a:path>
              </a:pathLst>
            </a:custGeom>
            <a:solidFill>
              <a:srgbClr val="3C586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64088" cy="732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49473" y="3014811"/>
            <a:ext cx="479327" cy="479327"/>
          </a:xfrm>
          <a:custGeom>
            <a:avLst/>
            <a:gdLst/>
            <a:ahLst/>
            <a:cxnLst/>
            <a:rect l="l" t="t" r="r" b="b"/>
            <a:pathLst>
              <a:path w="479327" h="479327">
                <a:moveTo>
                  <a:pt x="0" y="0"/>
                </a:moveTo>
                <a:lnTo>
                  <a:pt x="479327" y="0"/>
                </a:lnTo>
                <a:lnTo>
                  <a:pt x="479327" y="479326"/>
                </a:lnTo>
                <a:lnTo>
                  <a:pt x="0" y="47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749473" y="4094922"/>
            <a:ext cx="479327" cy="479327"/>
          </a:xfrm>
          <a:custGeom>
            <a:avLst/>
            <a:gdLst/>
            <a:ahLst/>
            <a:cxnLst/>
            <a:rect l="l" t="t" r="r" b="b"/>
            <a:pathLst>
              <a:path w="479327" h="479327">
                <a:moveTo>
                  <a:pt x="0" y="0"/>
                </a:moveTo>
                <a:lnTo>
                  <a:pt x="479327" y="0"/>
                </a:lnTo>
                <a:lnTo>
                  <a:pt x="479327" y="479327"/>
                </a:lnTo>
                <a:lnTo>
                  <a:pt x="0" y="47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90949" y="847373"/>
            <a:ext cx="589265" cy="674409"/>
          </a:xfrm>
          <a:custGeom>
            <a:avLst/>
            <a:gdLst/>
            <a:ahLst/>
            <a:cxnLst/>
            <a:rect l="l" t="t" r="r" b="b"/>
            <a:pathLst>
              <a:path w="589265" h="674409">
                <a:moveTo>
                  <a:pt x="0" y="0"/>
                </a:moveTo>
                <a:lnTo>
                  <a:pt x="589265" y="0"/>
                </a:lnTo>
                <a:lnTo>
                  <a:pt x="589265" y="674409"/>
                </a:lnTo>
                <a:lnTo>
                  <a:pt x="0" y="67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9749473" y="5174324"/>
            <a:ext cx="479327" cy="479327"/>
          </a:xfrm>
          <a:custGeom>
            <a:avLst/>
            <a:gdLst/>
            <a:ahLst/>
            <a:cxnLst/>
            <a:rect l="l" t="t" r="r" b="b"/>
            <a:pathLst>
              <a:path w="479327" h="479327">
                <a:moveTo>
                  <a:pt x="0" y="0"/>
                </a:moveTo>
                <a:lnTo>
                  <a:pt x="479327" y="0"/>
                </a:lnTo>
                <a:lnTo>
                  <a:pt x="479327" y="479326"/>
                </a:lnTo>
                <a:lnTo>
                  <a:pt x="0" y="47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9749473" y="6354806"/>
            <a:ext cx="479327" cy="479327"/>
          </a:xfrm>
          <a:custGeom>
            <a:avLst/>
            <a:gdLst/>
            <a:ahLst/>
            <a:cxnLst/>
            <a:rect l="l" t="t" r="r" b="b"/>
            <a:pathLst>
              <a:path w="479327" h="479327">
                <a:moveTo>
                  <a:pt x="0" y="0"/>
                </a:moveTo>
                <a:lnTo>
                  <a:pt x="479327" y="0"/>
                </a:lnTo>
                <a:lnTo>
                  <a:pt x="479327" y="479327"/>
                </a:lnTo>
                <a:lnTo>
                  <a:pt x="0" y="479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6377457" y="6459482"/>
            <a:ext cx="1604575" cy="1706994"/>
          </a:xfrm>
          <a:custGeom>
            <a:avLst/>
            <a:gdLst/>
            <a:ahLst/>
            <a:cxnLst/>
            <a:rect l="l" t="t" r="r" b="b"/>
            <a:pathLst>
              <a:path w="1604575" h="1706994">
                <a:moveTo>
                  <a:pt x="0" y="0"/>
                </a:moveTo>
                <a:lnTo>
                  <a:pt x="1604575" y="0"/>
                </a:lnTo>
                <a:lnTo>
                  <a:pt x="1604575" y="1706995"/>
                </a:lnTo>
                <a:lnTo>
                  <a:pt x="0" y="1706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6272379" y="912493"/>
            <a:ext cx="530034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BENEFÍCIOS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27528" y="928831"/>
            <a:ext cx="314963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SALFORD &amp; CO.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0391" y="3019524"/>
            <a:ext cx="5554009" cy="422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Transformação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Emissão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Fiscal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9400" y="5264479"/>
            <a:ext cx="443273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Eficiência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Operacional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20400" y="6393998"/>
            <a:ext cx="504233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Conformidade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Fiscal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Garantida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626160" y="4151973"/>
            <a:ext cx="3851840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Segurança</a:t>
            </a:r>
            <a:r>
              <a:rPr lang="en-US" sz="24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 </a:t>
            </a:r>
            <a:r>
              <a:rPr lang="en-US" sz="24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Precisão</a:t>
            </a:r>
            <a:endParaRPr lang="en-US" sz="24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476</Words>
  <Application>Microsoft Office PowerPoint</Application>
  <PresentationFormat>Personalizar</PresentationFormat>
  <Paragraphs>65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3" baseType="lpstr">
      <vt:lpstr>Montserrat Semi-Bold</vt:lpstr>
      <vt:lpstr>Canva Sans</vt:lpstr>
      <vt:lpstr>Poppins Semi-Bold</vt:lpstr>
      <vt:lpstr>Inter Bold</vt:lpstr>
      <vt:lpstr>Canva Sans Bold</vt:lpstr>
      <vt:lpstr>Open Sans Bold</vt:lpstr>
      <vt:lpstr>Calibri</vt:lpstr>
      <vt:lpstr>Poppins Bold</vt:lpstr>
      <vt:lpstr>Poppins</vt:lpstr>
      <vt:lpstr>Aptos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www.reallygreatsite.com</dc:title>
  <dc:creator>Martina Froemming</dc:creator>
  <cp:lastModifiedBy>Martina Froemming</cp:lastModifiedBy>
  <cp:revision>3</cp:revision>
  <dcterms:created xsi:type="dcterms:W3CDTF">2006-08-16T00:00:00Z</dcterms:created>
  <dcterms:modified xsi:type="dcterms:W3CDTF">2025-11-01T23:21:09Z</dcterms:modified>
  <dc:identifier>DAG3dnslRCQ</dc:identifier>
</cp:coreProperties>
</file>